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56" r:id="rId3"/>
    <p:sldId id="257" r:id="rId4"/>
    <p:sldId id="258" r:id="rId5"/>
    <p:sldId id="268" r:id="rId6"/>
    <p:sldId id="261" r:id="rId7"/>
    <p:sldId id="262" r:id="rId8"/>
    <p:sldId id="263" r:id="rId9"/>
    <p:sldId id="265" r:id="rId10"/>
    <p:sldId id="266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7A5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8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95354-6859-453A-B1B6-03A33B8B72CF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B8411-43C0-4A81-BB8A-7AFFD9D6F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940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6B8411-43C0-4A81-BB8A-7AFFD9D6FB9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71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03C0-5E26-4B2D-A9CF-CC36FABD8830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E101-8289-4278-96D9-1408284170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052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03C0-5E26-4B2D-A9CF-CC36FABD8830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E101-8289-4278-96D9-1408284170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54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03C0-5E26-4B2D-A9CF-CC36FABD8830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E101-8289-4278-96D9-1408284170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56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03C0-5E26-4B2D-A9CF-CC36FABD8830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E101-8289-4278-96D9-1408284170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154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03C0-5E26-4B2D-A9CF-CC36FABD8830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E101-8289-4278-96D9-1408284170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976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03C0-5E26-4B2D-A9CF-CC36FABD8830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E101-8289-4278-96D9-1408284170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43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03C0-5E26-4B2D-A9CF-CC36FABD8830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E101-8289-4278-96D9-1408284170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26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03C0-5E26-4B2D-A9CF-CC36FABD8830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E101-8289-4278-96D9-1408284170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571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03C0-5E26-4B2D-A9CF-CC36FABD8830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E101-8289-4278-96D9-1408284170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179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03C0-5E26-4B2D-A9CF-CC36FABD8830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E101-8289-4278-96D9-1408284170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239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03C0-5E26-4B2D-A9CF-CC36FABD8830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E101-8289-4278-96D9-1408284170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01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B03C0-5E26-4B2D-A9CF-CC36FABD8830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CE101-8289-4278-96D9-1408284170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68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cap="all" dirty="0"/>
              <a:t>РЕКОМЕНДАЦИИ ПО </a:t>
            </a:r>
            <a:r>
              <a:rPr lang="ru-RU" b="1" cap="all" dirty="0" smtClean="0"/>
              <a:t>ДИАГНОСТИКЕ </a:t>
            </a:r>
            <a:r>
              <a:rPr lang="ru-RU" b="1" cap="all" dirty="0"/>
              <a:t>И </a:t>
            </a:r>
            <a:r>
              <a:rPr lang="ru-RU" b="1" cap="all" dirty="0" smtClean="0"/>
              <a:t>ЛЕЧЕНИЮ </a:t>
            </a:r>
            <a:br>
              <a:rPr lang="ru-RU" b="1" cap="all" dirty="0" smtClean="0"/>
            </a:br>
            <a:r>
              <a:rPr lang="ru-RU" b="1" cap="all" dirty="0" err="1" smtClean="0"/>
              <a:t>РАКа</a:t>
            </a:r>
            <a:r>
              <a:rPr lang="ru-RU" b="1" cap="all" dirty="0" smtClean="0"/>
              <a:t> </a:t>
            </a:r>
            <a:r>
              <a:rPr lang="ru-RU" b="1" cap="all" dirty="0"/>
              <a:t>ЛЕГКОГО</a:t>
            </a:r>
            <a:r>
              <a:rPr lang="ru-RU" b="1" cap="all" dirty="0" smtClean="0"/>
              <a:t> В </a:t>
            </a:r>
            <a:r>
              <a:rPr lang="ru-RU" b="1" cap="all" dirty="0"/>
              <a:t>ЭПОХУ </a:t>
            </a:r>
            <a:r>
              <a:rPr lang="ru-RU" b="1" cap="all" dirty="0" smtClean="0"/>
              <a:t>COVID-19</a:t>
            </a:r>
            <a:r>
              <a:rPr lang="ru-RU" b="1" cap="all" dirty="0"/>
              <a:t/>
            </a:r>
            <a:br>
              <a:rPr lang="ru-RU" b="1" cap="all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556720"/>
            <a:ext cx="8064896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НМИЦ онкологии им. Н.Н. БЛОХИНА МЗ РФ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59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548680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Список сокращений</a:t>
            </a:r>
            <a:r>
              <a:rPr lang="ru-RU" dirty="0"/>
              <a:t> : КТ, компьютерная томография; G-CSF, </a:t>
            </a:r>
            <a:r>
              <a:rPr lang="ru-RU" dirty="0" err="1"/>
              <a:t>гранулоцитарный</a:t>
            </a:r>
            <a:r>
              <a:rPr lang="ru-RU" dirty="0"/>
              <a:t> </a:t>
            </a:r>
            <a:r>
              <a:rPr lang="ru-RU" dirty="0" err="1"/>
              <a:t>колониестимулирующий</a:t>
            </a:r>
            <a:r>
              <a:rPr lang="ru-RU" dirty="0"/>
              <a:t> фактор; ГГО, матовое стекло непрозрачность; ИО, </a:t>
            </a:r>
            <a:r>
              <a:rPr lang="ru-RU" dirty="0" err="1"/>
              <a:t>иммуно</a:t>
            </a:r>
            <a:r>
              <a:rPr lang="ru-RU" dirty="0"/>
              <a:t>-онкология; NSCLC, </a:t>
            </a:r>
            <a:r>
              <a:rPr lang="ru-RU" dirty="0" err="1"/>
              <a:t>немелкоклеточный</a:t>
            </a:r>
            <a:r>
              <a:rPr lang="ru-RU" dirty="0"/>
              <a:t> рак легкого; </a:t>
            </a:r>
            <a:r>
              <a:rPr lang="ru-RU" dirty="0" err="1"/>
              <a:t>QoL</a:t>
            </a:r>
            <a:r>
              <a:rPr lang="ru-RU" dirty="0"/>
              <a:t>, качество жизни; PD-1, запрограммированный белок гибели клеток 1; PD-L1, запрограммированный </a:t>
            </a:r>
            <a:r>
              <a:rPr lang="ru-RU" dirty="0" err="1"/>
              <a:t>лиганд</a:t>
            </a:r>
            <a:r>
              <a:rPr lang="ru-RU" dirty="0"/>
              <a:t> смерти 1; SABR, стереотаксическая абляционная лучевая терапия; SBRT, стереотаксическая радиотерапия тела SCLC, мелкоклеточный рак легкого; TKI, ингибитор </a:t>
            </a:r>
            <a:r>
              <a:rPr lang="ru-RU" dirty="0" err="1"/>
              <a:t>тирозинкиназы</a:t>
            </a:r>
            <a:r>
              <a:rPr lang="ru-RU" dirty="0"/>
              <a:t>; VDT, время удвоения объема.</a:t>
            </a:r>
          </a:p>
        </p:txBody>
      </p:sp>
    </p:spTree>
    <p:extLst>
      <p:ext uri="{BB962C8B-B14F-4D97-AF65-F5344CB8AC3E}">
        <p14:creationId xmlns:p14="http://schemas.microsoft.com/office/powerpoint/2010/main" val="2261203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072829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C00000"/>
                </a:solidFill>
              </a:rPr>
              <a:t>СПАСИБО ЗА ВНИМАНИЕ</a:t>
            </a:r>
            <a:endParaRPr lang="ru-RU" sz="5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97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9512" y="404665"/>
            <a:ext cx="8640960" cy="648071"/>
          </a:xfrm>
        </p:spPr>
        <p:txBody>
          <a:bodyPr>
            <a:noAutofit/>
          </a:bodyPr>
          <a:lstStyle/>
          <a:p>
            <a:r>
              <a:rPr lang="ru-RU" sz="3200" b="1" dirty="0"/>
              <a:t>Приоритеты амбулаторного посещения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780928"/>
            <a:ext cx="7416824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3" y="2998788"/>
            <a:ext cx="7419975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547160"/>
              </p:ext>
            </p:extLst>
          </p:nvPr>
        </p:nvGraphicFramePr>
        <p:xfrm>
          <a:off x="107504" y="1139349"/>
          <a:ext cx="9001000" cy="1310640"/>
        </p:xfrm>
        <a:graphic>
          <a:graphicData uri="http://schemas.openxmlformats.org/drawingml/2006/table">
            <a:tbl>
              <a:tblPr/>
              <a:tblGrid>
                <a:gridCol w="9001000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Высокий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6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Новый диагноз или подозрение на </a:t>
                      </a:r>
                      <a:r>
                        <a:rPr lang="ru-RU" sz="1400" dirty="0" smtClean="0">
                          <a:effectLst/>
                        </a:rPr>
                        <a:t>рак </a:t>
                      </a:r>
                      <a:r>
                        <a:rPr lang="ru-RU" sz="1400" dirty="0">
                          <a:effectLst/>
                        </a:rPr>
                        <a:t>легкого с:</a:t>
                      </a: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симптомы</a:t>
                      </a:r>
                      <a:r>
                        <a:rPr lang="ru-RU" sz="1400" dirty="0">
                          <a:effectLst/>
                        </a:rPr>
                        <a:t>, связанные с болезнью (одышка, боль, кровохарканье и т. </a:t>
                      </a:r>
                      <a:r>
                        <a:rPr lang="ru-RU" sz="1400" dirty="0" smtClean="0">
                          <a:effectLst/>
                        </a:rPr>
                        <a:t>д.)</a:t>
                      </a:r>
                      <a:endParaRPr lang="ru-RU" sz="1400" dirty="0">
                        <a:effectLst/>
                      </a:endParaRP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подозрение </a:t>
                      </a:r>
                      <a:r>
                        <a:rPr lang="ru-RU" sz="1400" dirty="0">
                          <a:effectLst/>
                        </a:rPr>
                        <a:t>на клиническую стадию II / IIIA / IIIB или метастатический </a:t>
                      </a:r>
                      <a:r>
                        <a:rPr lang="ru-RU" sz="1400" dirty="0" smtClean="0">
                          <a:effectLst/>
                        </a:rPr>
                        <a:t>НМРЛ </a:t>
                      </a:r>
                      <a:r>
                        <a:rPr lang="ru-RU" sz="1400" dirty="0">
                          <a:effectLst/>
                        </a:rPr>
                        <a:t>или </a:t>
                      </a:r>
                      <a:r>
                        <a:rPr lang="ru-RU" sz="1400" dirty="0" smtClean="0">
                          <a:effectLst/>
                        </a:rPr>
                        <a:t>МРЛ</a:t>
                      </a:r>
                      <a:endParaRPr lang="ru-RU" sz="1400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Посещения для лечения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408441"/>
              </p:ext>
            </p:extLst>
          </p:nvPr>
        </p:nvGraphicFramePr>
        <p:xfrm>
          <a:off x="119754" y="3100010"/>
          <a:ext cx="9001000" cy="1310640"/>
        </p:xfrm>
        <a:graphic>
          <a:graphicData uri="http://schemas.openxmlformats.org/drawingml/2006/table">
            <a:tbl>
              <a:tblPr/>
              <a:tblGrid>
                <a:gridCol w="9001000"/>
              </a:tblGrid>
              <a:tr h="122133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Средний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Новый диагноз или подозрение на локализованный рак легкого клинической стадии I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Послеоперационные пациенты без осложнений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sng" dirty="0">
                          <a:effectLst/>
                        </a:rPr>
                        <a:t>Последующее наблюдение за пациентами с высоким риском рецидива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Пациенты </a:t>
                      </a:r>
                      <a:r>
                        <a:rPr lang="ru-RU" sz="1400" dirty="0">
                          <a:effectLst/>
                        </a:rPr>
                        <a:t>с </a:t>
                      </a:r>
                      <a:r>
                        <a:rPr lang="ru-RU" sz="1400" dirty="0" smtClean="0">
                          <a:effectLst/>
                        </a:rPr>
                        <a:t>побочными эффектами лечения</a:t>
                      </a:r>
                      <a:r>
                        <a:rPr lang="ru-RU" sz="1400" dirty="0">
                          <a:effectLst/>
                        </a:rPr>
                        <a:t>: </a:t>
                      </a:r>
                      <a:r>
                        <a:rPr lang="ru-RU" sz="1400" dirty="0" smtClean="0">
                          <a:effectLst/>
                        </a:rPr>
                        <a:t>максимально консультировать с помощью телемедицины</a:t>
                      </a:r>
                      <a:endParaRPr lang="ru-RU" sz="1400" dirty="0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878649"/>
              </p:ext>
            </p:extLst>
          </p:nvPr>
        </p:nvGraphicFramePr>
        <p:xfrm>
          <a:off x="107504" y="5027781"/>
          <a:ext cx="8928992" cy="1713587"/>
        </p:xfrm>
        <a:graphic>
          <a:graphicData uri="http://schemas.openxmlformats.org/drawingml/2006/table">
            <a:tbl>
              <a:tblPr/>
              <a:tblGrid>
                <a:gridCol w="8928992"/>
              </a:tblGrid>
              <a:tr h="336957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 Низкий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347827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b="1" dirty="0">
                          <a:effectLst/>
                        </a:rPr>
                        <a:t>Визиты </a:t>
                      </a:r>
                      <a:r>
                        <a:rPr lang="ru-RU" sz="1400" b="1" dirty="0" smtClean="0">
                          <a:effectLst/>
                        </a:rPr>
                        <a:t>пациентов на динамический контроль в отдаленные сроки после лечения (более </a:t>
                      </a:r>
                      <a:r>
                        <a:rPr lang="ru-RU" sz="1400" b="1" dirty="0" smtClean="0">
                          <a:effectLst/>
                        </a:rPr>
                        <a:t>1,5 </a:t>
                      </a:r>
                      <a:r>
                        <a:rPr lang="ru-RU" sz="1400" b="1" dirty="0" smtClean="0">
                          <a:effectLst/>
                        </a:rPr>
                        <a:t>лет)</a:t>
                      </a:r>
                      <a:endParaRPr lang="ru-RU" sz="1400" b="1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sng" dirty="0" smtClean="0">
                          <a:effectLst/>
                        </a:rPr>
                        <a:t>Динамическое </a:t>
                      </a:r>
                      <a:r>
                        <a:rPr lang="ru-RU" sz="1400" u="sng" dirty="0">
                          <a:effectLst/>
                        </a:rPr>
                        <a:t>наблюдение за пациентами с низким / средним риском рецидива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Посещение пациентов для психологической поддержки (</a:t>
                      </a:r>
                      <a:r>
                        <a:rPr lang="ru-RU" sz="1400" dirty="0" smtClean="0">
                          <a:effectLst/>
                        </a:rPr>
                        <a:t>преобразовать в </a:t>
                      </a:r>
                      <a:r>
                        <a:rPr lang="ru-RU" sz="1400" dirty="0">
                          <a:effectLst/>
                        </a:rPr>
                        <a:t>телемедицину)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62013" y="1988840"/>
            <a:ext cx="6806331" cy="21602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19754" y="3524963"/>
            <a:ext cx="6806331" cy="21602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03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9512" y="188641"/>
            <a:ext cx="8928992" cy="792088"/>
          </a:xfrm>
        </p:spPr>
        <p:txBody>
          <a:bodyPr>
            <a:noAutofit/>
          </a:bodyPr>
          <a:lstStyle/>
          <a:p>
            <a:pPr algn="l"/>
            <a:r>
              <a:rPr lang="ru-RU" sz="2800" b="1" dirty="0"/>
              <a:t>Приоритеты для </a:t>
            </a:r>
            <a:r>
              <a:rPr lang="ru-RU" sz="2800" b="1" dirty="0" smtClean="0"/>
              <a:t>КТ и </a:t>
            </a:r>
            <a:r>
              <a:rPr lang="ru-RU" sz="2800" b="1" dirty="0" err="1" smtClean="0"/>
              <a:t>миниинвазивных</a:t>
            </a:r>
            <a:r>
              <a:rPr lang="ru-RU" sz="2800" b="1" dirty="0" smtClean="0"/>
              <a:t> манипуляций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553583"/>
              </p:ext>
            </p:extLst>
          </p:nvPr>
        </p:nvGraphicFramePr>
        <p:xfrm>
          <a:off x="251520" y="692696"/>
          <a:ext cx="8712968" cy="2417255"/>
        </p:xfrm>
        <a:graphic>
          <a:graphicData uri="http://schemas.openxmlformats.org/drawingml/2006/table">
            <a:tbl>
              <a:tblPr/>
              <a:tblGrid>
                <a:gridCol w="8712968"/>
              </a:tblGrid>
              <a:tr h="179833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Высокий приоритет</a:t>
                      </a:r>
                    </a:p>
                  </a:txBody>
                  <a:tcPr marL="90519" marR="90519" marT="45260" marB="452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64"/>
                    </a:solidFill>
                  </a:tcPr>
                </a:tc>
              </a:tr>
              <a:tr h="2052415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 Пациентам </a:t>
                      </a:r>
                      <a:r>
                        <a:rPr lang="ru-RU" sz="1400" dirty="0">
                          <a:effectLst/>
                        </a:rPr>
                        <a:t>с новыми респираторными симптомами, такими как одышка, кашель с или без лихорадки, рекомендуется </a:t>
                      </a:r>
                      <a:r>
                        <a:rPr lang="ru-RU" sz="1400" dirty="0" smtClean="0">
                          <a:effectLst/>
                        </a:rPr>
                        <a:t>КТ</a:t>
                      </a:r>
                      <a:endParaRPr lang="ru-RU" sz="1400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Стандартное обследование </a:t>
                      </a:r>
                      <a:r>
                        <a:rPr lang="ru-RU" sz="1400" dirty="0">
                          <a:effectLst/>
                        </a:rPr>
                        <a:t>при подозрении на рак </a:t>
                      </a:r>
                      <a:r>
                        <a:rPr lang="ru-RU" sz="1400" dirty="0" smtClean="0">
                          <a:effectLst/>
                        </a:rPr>
                        <a:t>легкого</a:t>
                      </a:r>
                      <a:endParaRPr lang="ru-RU" sz="1400" dirty="0">
                        <a:effectLst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Биопсия </a:t>
                      </a:r>
                      <a:r>
                        <a:rPr lang="ru-RU" sz="1400" dirty="0" smtClean="0">
                          <a:effectLst/>
                        </a:rPr>
                        <a:t>при </a:t>
                      </a:r>
                      <a:r>
                        <a:rPr lang="ru-RU" sz="1400" dirty="0">
                          <a:effectLst/>
                        </a:rPr>
                        <a:t>подозрении на рак </a:t>
                      </a:r>
                      <a:r>
                        <a:rPr lang="ru-RU" sz="1400" dirty="0" smtClean="0">
                          <a:effectLst/>
                        </a:rPr>
                        <a:t>легкого III / IV </a:t>
                      </a:r>
                      <a:r>
                        <a:rPr lang="ru-RU" sz="1400" dirty="0">
                          <a:effectLst/>
                        </a:rPr>
                        <a:t>стадии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ru-RU" sz="1400" u="sng" dirty="0" smtClean="0">
                          <a:effectLst/>
                        </a:rPr>
                        <a:t>Оценка ответа </a:t>
                      </a:r>
                      <a:r>
                        <a:rPr lang="ru-RU" sz="1400" u="sng" dirty="0">
                          <a:effectLst/>
                        </a:rPr>
                        <a:t>на лечение в первые 6 месяцев </a:t>
                      </a:r>
                      <a:r>
                        <a:rPr lang="ru-RU" sz="1400" u="sng" dirty="0" smtClean="0">
                          <a:effectLst/>
                        </a:rPr>
                        <a:t>или </a:t>
                      </a:r>
                      <a:r>
                        <a:rPr lang="ru-RU" sz="1400" u="sng" dirty="0">
                          <a:effectLst/>
                        </a:rPr>
                        <a:t>при подозрении на прогрессирование в любой момент времени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Предварительно запланированная оценка </a:t>
                      </a:r>
                      <a:r>
                        <a:rPr lang="ru-RU" sz="1400" dirty="0" smtClean="0">
                          <a:effectLst/>
                        </a:rPr>
                        <a:t>КТ </a:t>
                      </a:r>
                      <a:r>
                        <a:rPr lang="ru-RU" sz="1400" dirty="0">
                          <a:effectLst/>
                        </a:rPr>
                        <a:t>согласно протоколу клинического </a:t>
                      </a:r>
                      <a:r>
                        <a:rPr lang="ru-RU" sz="1400" dirty="0" smtClean="0">
                          <a:effectLst/>
                        </a:rPr>
                        <a:t>исследования</a:t>
                      </a:r>
                      <a:endParaRPr lang="ru-RU" sz="1400" dirty="0">
                        <a:effectLst/>
                      </a:endParaRPr>
                    </a:p>
                  </a:txBody>
                  <a:tcPr marL="90519" marR="90519" marT="45260" marB="4526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333728"/>
              </p:ext>
            </p:extLst>
          </p:nvPr>
        </p:nvGraphicFramePr>
        <p:xfrm>
          <a:off x="179512" y="3068960"/>
          <a:ext cx="8856984" cy="3529907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34243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Средний приоритет</a:t>
                      </a:r>
                    </a:p>
                  </a:txBody>
                  <a:tcPr marL="69630" marR="69630" marT="34815" marB="34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3185957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b="1" u="none" dirty="0" smtClean="0">
                          <a:effectLst/>
                        </a:rPr>
                        <a:t>Динамическое КТ </a:t>
                      </a:r>
                      <a:r>
                        <a:rPr lang="ru-RU" sz="1400" b="1" u="none" dirty="0">
                          <a:effectLst/>
                        </a:rPr>
                        <a:t>для высокого / промежуточного риска рецидива в течение одного года после завершения радикального лечения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Стандартное обследование </a:t>
                      </a:r>
                      <a:r>
                        <a:rPr lang="ru-RU" sz="1400" dirty="0">
                          <a:effectLst/>
                        </a:rPr>
                        <a:t>для лечения раннего рака </a:t>
                      </a:r>
                      <a:r>
                        <a:rPr lang="ru-RU" sz="1400" dirty="0" smtClean="0">
                          <a:effectLst/>
                        </a:rPr>
                        <a:t>легкого </a:t>
                      </a:r>
                      <a:r>
                        <a:rPr lang="ru-RU" sz="1400" dirty="0">
                          <a:effectLst/>
                        </a:rPr>
                        <a:t>(стадия I)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Биопсия при подозрении на рак легкого  </a:t>
                      </a:r>
                      <a:r>
                        <a:rPr lang="ru-RU" sz="1400" dirty="0">
                          <a:effectLst/>
                        </a:rPr>
                        <a:t>I / </a:t>
                      </a:r>
                      <a:r>
                        <a:rPr lang="ru-RU" sz="1400" dirty="0" smtClean="0">
                          <a:effectLst/>
                        </a:rPr>
                        <a:t>II стадии</a:t>
                      </a:r>
                      <a:endParaRPr lang="ru-RU" sz="1400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Пациенты </a:t>
                      </a:r>
                      <a:r>
                        <a:rPr lang="ru-RU" sz="1400" dirty="0">
                          <a:effectLst/>
                        </a:rPr>
                        <a:t>с </a:t>
                      </a:r>
                      <a:r>
                        <a:rPr lang="ru-RU" sz="1400" dirty="0" smtClean="0">
                          <a:effectLst/>
                        </a:rPr>
                        <a:t>НЯ </a:t>
                      </a:r>
                      <a:r>
                        <a:rPr lang="ru-RU" sz="1400" dirty="0">
                          <a:effectLst/>
                        </a:rPr>
                        <a:t>от лечения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sng" dirty="0">
                          <a:effectLst/>
                        </a:rPr>
                        <a:t>Оценка </a:t>
                      </a:r>
                      <a:r>
                        <a:rPr lang="ru-RU" sz="1400" u="sng" dirty="0" smtClean="0">
                          <a:effectLst/>
                        </a:rPr>
                        <a:t>ответа после </a:t>
                      </a:r>
                      <a:r>
                        <a:rPr lang="ru-RU" sz="1400" u="sng" dirty="0">
                          <a:effectLst/>
                        </a:rPr>
                        <a:t>6 месяцев лечения, если стабильная / контролируемая ситуация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КТ-контроль за случайно выявленными изменениями:</a:t>
                      </a:r>
                      <a:endParaRPr lang="ru-RU" sz="1400" dirty="0">
                        <a:effectLst/>
                      </a:endParaRP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Солидный </a:t>
                      </a:r>
                      <a:r>
                        <a:rPr lang="ru-RU" sz="1400" dirty="0">
                          <a:effectLst/>
                        </a:rPr>
                        <a:t>узелок 50-500 мм </a:t>
                      </a:r>
                      <a:r>
                        <a:rPr lang="ru-RU" sz="1400" baseline="300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</a:endParaRP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Солидный </a:t>
                      </a:r>
                      <a:r>
                        <a:rPr lang="ru-RU" sz="1400" dirty="0">
                          <a:effectLst/>
                        </a:rPr>
                        <a:t>узелок на плевральной основе 5-10 мм</a:t>
                      </a: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Частично </a:t>
                      </a:r>
                      <a:r>
                        <a:rPr lang="ru-RU" sz="1400" dirty="0" smtClean="0">
                          <a:effectLst/>
                        </a:rPr>
                        <a:t>солидный </a:t>
                      </a:r>
                      <a:r>
                        <a:rPr lang="ru-RU" sz="1400" dirty="0">
                          <a:effectLst/>
                        </a:rPr>
                        <a:t>узелок </a:t>
                      </a:r>
                      <a:r>
                        <a:rPr lang="ru-RU" sz="1400" dirty="0" smtClean="0">
                          <a:effectLst/>
                        </a:rPr>
                        <a:t>≥</a:t>
                      </a:r>
                      <a:r>
                        <a:rPr lang="ru-RU" sz="1400" dirty="0">
                          <a:effectLst/>
                        </a:rPr>
                        <a:t>8 мм</a:t>
                      </a: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Известный VDT (объемное время удвоения) 400-600 дней</a:t>
                      </a:r>
                    </a:p>
                  </a:txBody>
                  <a:tcPr marL="69630" marR="69630" marT="34815" marB="3481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3463" y="1772816"/>
            <a:ext cx="6806331" cy="21602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082059"/>
            <a:ext cx="6806331" cy="21602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91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858214"/>
              </p:ext>
            </p:extLst>
          </p:nvPr>
        </p:nvGraphicFramePr>
        <p:xfrm>
          <a:off x="251520" y="1196752"/>
          <a:ext cx="8568952" cy="4058650"/>
        </p:xfrm>
        <a:graphic>
          <a:graphicData uri="http://schemas.openxmlformats.org/drawingml/2006/table">
            <a:tbl>
              <a:tblPr/>
              <a:tblGrid>
                <a:gridCol w="8568952"/>
              </a:tblGrid>
              <a:tr h="26015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 Низкий приоритет</a:t>
                      </a:r>
                    </a:p>
                  </a:txBody>
                  <a:tcPr marL="72999" marR="72999" marT="36500" marB="365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772290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b="1" dirty="0" smtClean="0">
                          <a:effectLst/>
                        </a:rPr>
                        <a:t>Визиты пациентов на динамический контроль в отдаленные сроки после лечения (более </a:t>
                      </a:r>
                      <a:r>
                        <a:rPr lang="ru-RU" sz="1400" b="1" dirty="0" smtClean="0">
                          <a:effectLst/>
                        </a:rPr>
                        <a:t>1,5 </a:t>
                      </a:r>
                      <a:r>
                        <a:rPr lang="ru-RU" sz="1400" b="1" dirty="0" smtClean="0">
                          <a:effectLst/>
                        </a:rPr>
                        <a:t>лет)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sng" dirty="0" smtClean="0">
                          <a:effectLst/>
                        </a:rPr>
                        <a:t>Динамический КТ после </a:t>
                      </a:r>
                      <a:r>
                        <a:rPr lang="ru-RU" sz="1400" u="sng" dirty="0">
                          <a:effectLst/>
                        </a:rPr>
                        <a:t>радикального лечения </a:t>
                      </a:r>
                      <a:r>
                        <a:rPr lang="ru-RU" sz="1400" u="sng" dirty="0" smtClean="0">
                          <a:effectLst/>
                        </a:rPr>
                        <a:t>у пациентов с </a:t>
                      </a:r>
                      <a:r>
                        <a:rPr lang="ru-RU" sz="1400" u="sng" dirty="0">
                          <a:effectLst/>
                        </a:rPr>
                        <a:t>низким риском рецидива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КТ-контроль за случайно выявленными изменениями:</a:t>
                      </a: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Солидный </a:t>
                      </a:r>
                      <a:r>
                        <a:rPr lang="ru-RU" sz="1400" dirty="0">
                          <a:effectLst/>
                        </a:rPr>
                        <a:t>узелок &lt;50 мм </a:t>
                      </a:r>
                      <a:r>
                        <a:rPr lang="ru-RU" sz="1400" baseline="300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</a:endParaRP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Солидный </a:t>
                      </a:r>
                      <a:r>
                        <a:rPr lang="ru-RU" sz="1400" dirty="0">
                          <a:effectLst/>
                        </a:rPr>
                        <a:t>узелок на плевральной основе &lt;5 мм</a:t>
                      </a: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Частично </a:t>
                      </a:r>
                      <a:r>
                        <a:rPr lang="ru-RU" sz="1400" dirty="0" smtClean="0">
                          <a:effectLst/>
                        </a:rPr>
                        <a:t>солидный </a:t>
                      </a:r>
                      <a:r>
                        <a:rPr lang="ru-RU" sz="1400" dirty="0">
                          <a:effectLst/>
                        </a:rPr>
                        <a:t>узелок 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&lt;8 мм</a:t>
                      </a: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Участок «матового стекла» &lt;8 </a:t>
                      </a:r>
                      <a:r>
                        <a:rPr lang="ru-RU" sz="1400" dirty="0">
                          <a:effectLst/>
                        </a:rPr>
                        <a:t>мм</a:t>
                      </a: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Доброкачественная морфология</a:t>
                      </a: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Известный ВДТ&gt; 600 дней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Скрининг рака </a:t>
                      </a:r>
                      <a:r>
                        <a:rPr lang="ru-RU" sz="1400" dirty="0" smtClean="0">
                          <a:effectLst/>
                        </a:rPr>
                        <a:t>легкого </a:t>
                      </a:r>
                      <a:r>
                        <a:rPr lang="ru-RU" sz="1400" dirty="0">
                          <a:effectLst/>
                        </a:rPr>
                        <a:t>может быть отложен до разрешения пандемии COVID-19. Для пациентов в общей популяции целесообразно отложить скрининг низких доз КТ, отсрочка, которая вряд ли повлияет на общую выживаемость</a:t>
                      </a:r>
                    </a:p>
                  </a:txBody>
                  <a:tcPr marL="72999" marR="72999" marT="36500" marB="365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3"/>
          <p:cNvSpPr txBox="1">
            <a:spLocks/>
          </p:cNvSpPr>
          <p:nvPr/>
        </p:nvSpPr>
        <p:spPr>
          <a:xfrm>
            <a:off x="179512" y="332656"/>
            <a:ext cx="8928992" cy="79208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b="1" smtClean="0"/>
              <a:t>Приоритеты для КТ и миниинвазивных манипуляций</a:t>
            </a:r>
            <a:r>
              <a:rPr lang="ru-RU" sz="2800" smtClean="0"/>
              <a:t/>
            </a:r>
            <a:br>
              <a:rPr lang="ru-RU" sz="2800" smtClean="0"/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3463" y="3429000"/>
            <a:ext cx="8475001" cy="86409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504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8856984" cy="720080"/>
          </a:xfrm>
        </p:spPr>
        <p:txBody>
          <a:bodyPr>
            <a:noAutofit/>
          </a:bodyPr>
          <a:lstStyle/>
          <a:p>
            <a:r>
              <a:rPr lang="ru-RU" sz="2400" b="1" i="0" dirty="0" smtClean="0">
                <a:solidFill>
                  <a:srgbClr val="212121"/>
                </a:solidFill>
                <a:effectLst/>
                <a:latin typeface="Roboto"/>
              </a:rPr>
              <a:t>Приоритеты для хирургии</a:t>
            </a:r>
            <a:r>
              <a:rPr lang="ru-RU" sz="3600" b="0" i="0" dirty="0" smtClean="0">
                <a:solidFill>
                  <a:srgbClr val="212121"/>
                </a:solidFill>
                <a:effectLst/>
                <a:latin typeface="Roboto"/>
              </a:rPr>
              <a:t/>
            </a:r>
            <a:br>
              <a:rPr lang="ru-RU" sz="3600" b="0" i="0" dirty="0" smtClean="0">
                <a:solidFill>
                  <a:srgbClr val="212121"/>
                </a:solidFill>
                <a:effectLst/>
                <a:latin typeface="Roboto"/>
              </a:rPr>
            </a:b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328079"/>
              </p:ext>
            </p:extLst>
          </p:nvPr>
        </p:nvGraphicFramePr>
        <p:xfrm>
          <a:off x="107504" y="836712"/>
          <a:ext cx="8928992" cy="1950720"/>
        </p:xfrm>
        <a:graphic>
          <a:graphicData uri="http://schemas.openxmlformats.org/drawingml/2006/table">
            <a:tbl>
              <a:tblPr/>
              <a:tblGrid>
                <a:gridCol w="8928992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Высокий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6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b="1" dirty="0" smtClean="0">
                          <a:effectLst/>
                        </a:rPr>
                        <a:t>Дренирование </a:t>
                      </a:r>
                      <a:r>
                        <a:rPr lang="ru-RU" sz="1400" b="1" dirty="0">
                          <a:effectLst/>
                        </a:rPr>
                        <a:t>+/- </a:t>
                      </a:r>
                      <a:r>
                        <a:rPr lang="ru-RU" sz="1400" b="1" dirty="0" err="1">
                          <a:effectLst/>
                        </a:rPr>
                        <a:t>плевродез</a:t>
                      </a:r>
                      <a:r>
                        <a:rPr lang="ru-RU" sz="1400" b="1" dirty="0">
                          <a:effectLst/>
                        </a:rPr>
                        <a:t> плеврального выпота, </a:t>
                      </a:r>
                      <a:r>
                        <a:rPr lang="ru-RU" sz="1400" b="1" dirty="0" smtClean="0">
                          <a:effectLst/>
                        </a:rPr>
                        <a:t>перикардиального выпота</a:t>
                      </a:r>
                      <a:endParaRPr lang="ru-RU" sz="1400" b="1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b="1" dirty="0" smtClean="0">
                          <a:effectLst/>
                        </a:rPr>
                        <a:t>Санация: </a:t>
                      </a:r>
                      <a:r>
                        <a:rPr lang="ru-RU" sz="1400" b="1" dirty="0">
                          <a:effectLst/>
                        </a:rPr>
                        <a:t>эмпиема-абсцесс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Ранее не леченный рак легкого T2N0 или </a:t>
                      </a:r>
                      <a:r>
                        <a:rPr lang="ru-RU" sz="1400" dirty="0">
                          <a:effectLst/>
                        </a:rPr>
                        <a:t>после индукционной химиотерапии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 Ранее не леченные </a:t>
                      </a:r>
                      <a:r>
                        <a:rPr lang="ru-RU" sz="1400" dirty="0" err="1" smtClean="0">
                          <a:effectLst/>
                        </a:rPr>
                        <a:t>резектабельные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опухоли T3 / </a:t>
                      </a:r>
                      <a:r>
                        <a:rPr lang="ru-RU" sz="1400" dirty="0" smtClean="0">
                          <a:effectLst/>
                        </a:rPr>
                        <a:t>T4 или </a:t>
                      </a:r>
                      <a:r>
                        <a:rPr lang="ru-RU" sz="1400" dirty="0">
                          <a:effectLst/>
                        </a:rPr>
                        <a:t>после индукционной химиотерапии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 Ранее не леченные </a:t>
                      </a:r>
                      <a:r>
                        <a:rPr lang="ru-RU" sz="1400" dirty="0" err="1" smtClean="0">
                          <a:effectLst/>
                        </a:rPr>
                        <a:t>резектабельные</a:t>
                      </a:r>
                      <a:r>
                        <a:rPr lang="ru-RU" sz="1400" dirty="0" smtClean="0">
                          <a:effectLst/>
                        </a:rPr>
                        <a:t> опухоли N-1 </a:t>
                      </a:r>
                      <a:r>
                        <a:rPr lang="ru-RU" sz="1400" dirty="0">
                          <a:effectLst/>
                        </a:rPr>
                        <a:t>/ </a:t>
                      </a:r>
                      <a:r>
                        <a:rPr lang="ru-RU" sz="1400" dirty="0" smtClean="0">
                          <a:effectLst/>
                        </a:rPr>
                        <a:t>N2 </a:t>
                      </a:r>
                      <a:r>
                        <a:rPr lang="ru-RU" sz="1400" dirty="0">
                          <a:effectLst/>
                        </a:rPr>
                        <a:t>или после индукционной химиотерапии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Диагностические процедуры, такие как </a:t>
                      </a:r>
                      <a:r>
                        <a:rPr lang="ru-RU" sz="1400" dirty="0" err="1">
                          <a:effectLst/>
                        </a:rPr>
                        <a:t>медиастиноскопия</a:t>
                      </a:r>
                      <a:r>
                        <a:rPr lang="ru-RU" sz="1400" dirty="0">
                          <a:effectLst/>
                        </a:rPr>
                        <a:t> / торакоскопия / </a:t>
                      </a:r>
                      <a:r>
                        <a:rPr lang="ru-RU" sz="1400" dirty="0" smtClean="0">
                          <a:effectLst/>
                        </a:rPr>
                        <a:t>биопсия плевры / </a:t>
                      </a:r>
                      <a:r>
                        <a:rPr lang="ru-RU" sz="1400" dirty="0">
                          <a:effectLst/>
                        </a:rPr>
                        <a:t>эндоскопия / </a:t>
                      </a:r>
                      <a:r>
                        <a:rPr lang="ru-RU" sz="1400" dirty="0" err="1" smtClean="0">
                          <a:effectLst/>
                        </a:rPr>
                        <a:t>трансторакальная</a:t>
                      </a:r>
                      <a:r>
                        <a:rPr lang="ru-RU" sz="1400" dirty="0" smtClean="0">
                          <a:effectLst/>
                        </a:rPr>
                        <a:t> пункция и т.д.</a:t>
                      </a:r>
                      <a:endParaRPr lang="ru-RU" sz="1400" dirty="0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526160"/>
              </p:ext>
            </p:extLst>
          </p:nvPr>
        </p:nvGraphicFramePr>
        <p:xfrm>
          <a:off x="107504" y="2996952"/>
          <a:ext cx="8928992" cy="2449299"/>
        </p:xfrm>
        <a:graphic>
          <a:graphicData uri="http://schemas.openxmlformats.org/drawingml/2006/table">
            <a:tbl>
              <a:tblPr/>
              <a:tblGrid>
                <a:gridCol w="8928992"/>
              </a:tblGrid>
              <a:tr h="25162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Средний приоритет</a:t>
                      </a:r>
                    </a:p>
                  </a:txBody>
                  <a:tcPr marL="80821" marR="80821" marT="40410" marB="404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2124639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err="1" smtClean="0">
                          <a:effectLst/>
                        </a:rPr>
                        <a:t>Резектабельный</a:t>
                      </a:r>
                      <a:r>
                        <a:rPr lang="ru-RU" sz="1400" dirty="0" smtClean="0">
                          <a:effectLst/>
                        </a:rPr>
                        <a:t> НМРЛ  T1аN0 (операция предпочтительна; стереотаксическая </a:t>
                      </a:r>
                      <a:r>
                        <a:rPr lang="ru-RU" sz="1400" dirty="0">
                          <a:effectLst/>
                        </a:rPr>
                        <a:t>лучевая </a:t>
                      </a:r>
                      <a:r>
                        <a:rPr lang="ru-RU" sz="1400" dirty="0" smtClean="0">
                          <a:effectLst/>
                        </a:rPr>
                        <a:t>терапия)</a:t>
                      </a:r>
                      <a:endParaRPr lang="ru-RU" sz="1400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Диагностическое обследование и / или резекция </a:t>
                      </a:r>
                      <a:r>
                        <a:rPr lang="ru-RU" sz="1400" dirty="0" smtClean="0">
                          <a:effectLst/>
                        </a:rPr>
                        <a:t>случайно выявленных узелков:</a:t>
                      </a:r>
                      <a:endParaRPr lang="ru-RU" sz="1400" dirty="0">
                        <a:effectLst/>
                      </a:endParaRP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Солидный </a:t>
                      </a:r>
                      <a:r>
                        <a:rPr lang="ru-RU" sz="1400" dirty="0">
                          <a:effectLst/>
                        </a:rPr>
                        <a:t>узелок&gt; 500 мм </a:t>
                      </a:r>
                      <a:r>
                        <a:rPr lang="ru-RU" sz="1400" baseline="300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</a:endParaRP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Солидный </a:t>
                      </a:r>
                      <a:r>
                        <a:rPr lang="ru-RU" sz="1400" dirty="0">
                          <a:effectLst/>
                        </a:rPr>
                        <a:t>узелок на плевральной основе&gt; 10 мм</a:t>
                      </a: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Солидный компонент</a:t>
                      </a:r>
                      <a:r>
                        <a:rPr lang="ru-RU" sz="1400" dirty="0">
                          <a:effectLst/>
                        </a:rPr>
                        <a:t>&gt; 50 0 мм </a:t>
                      </a:r>
                      <a:r>
                        <a:rPr lang="ru-RU" sz="1400" baseline="30000" dirty="0">
                          <a:effectLst/>
                        </a:rPr>
                        <a:t>3</a:t>
                      </a:r>
                      <a:r>
                        <a:rPr lang="ru-RU" sz="1400" dirty="0">
                          <a:effectLst/>
                        </a:rPr>
                        <a:t> в </a:t>
                      </a:r>
                      <a:r>
                        <a:rPr lang="ru-RU" sz="1400" dirty="0" smtClean="0">
                          <a:effectLst/>
                        </a:rPr>
                        <a:t>очаге «матового стекла»</a:t>
                      </a:r>
                      <a:endParaRPr lang="ru-RU" sz="1400" dirty="0">
                        <a:effectLst/>
                      </a:endParaRP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Известный ВДТ &lt;400 дней</a:t>
                      </a:r>
                    </a:p>
                    <a:p>
                      <a:pPr fontAlgn="t"/>
                      <a:r>
                        <a:rPr lang="ru-RU" sz="1400" dirty="0" smtClean="0">
                          <a:effectLst/>
                        </a:rPr>
                        <a:t>(</a:t>
                      </a:r>
                      <a:r>
                        <a:rPr lang="ru-RU" sz="1400" dirty="0">
                          <a:effectLst/>
                        </a:rPr>
                        <a:t>альтернативно, если </a:t>
                      </a:r>
                      <a:r>
                        <a:rPr lang="ru-RU" sz="1400" dirty="0" smtClean="0">
                          <a:effectLst/>
                        </a:rPr>
                        <a:t>хирургические</a:t>
                      </a:r>
                      <a:r>
                        <a:rPr lang="ru-RU" sz="1400" baseline="0" dirty="0" smtClean="0">
                          <a:effectLst/>
                        </a:rPr>
                        <a:t> ограничения</a:t>
                      </a:r>
                      <a:r>
                        <a:rPr lang="ru-RU" sz="1400" dirty="0" smtClean="0">
                          <a:effectLst/>
                        </a:rPr>
                        <a:t>, </a:t>
                      </a:r>
                      <a:r>
                        <a:rPr lang="ru-RU" sz="1400" dirty="0" smtClean="0">
                          <a:effectLst/>
                        </a:rPr>
                        <a:t>то </a:t>
                      </a:r>
                      <a:r>
                        <a:rPr lang="ru-RU" sz="1400" dirty="0">
                          <a:effectLst/>
                        </a:rPr>
                        <a:t>стереотаксическая лучевая терапия)</a:t>
                      </a:r>
                    </a:p>
                  </a:txBody>
                  <a:tcPr marL="80821" marR="80821" marT="40410" marB="4041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482838"/>
              </p:ext>
            </p:extLst>
          </p:nvPr>
        </p:nvGraphicFramePr>
        <p:xfrm>
          <a:off x="107504" y="5142696"/>
          <a:ext cx="8928992" cy="1310640"/>
        </p:xfrm>
        <a:graphic>
          <a:graphicData uri="http://schemas.openxmlformats.org/drawingml/2006/table">
            <a:tbl>
              <a:tblPr/>
              <a:tblGrid>
                <a:gridCol w="8928992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 Низкий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ru-RU" sz="1400" u="sng" dirty="0" smtClean="0">
                          <a:effectLst/>
                        </a:rPr>
                        <a:t>Биопсия при большой вероятности доброкачественности новообразования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Диагностическое </a:t>
                      </a:r>
                      <a:r>
                        <a:rPr lang="ru-RU" sz="1400" dirty="0">
                          <a:effectLst/>
                        </a:rPr>
                        <a:t>обследование и / или резекция </a:t>
                      </a:r>
                      <a:r>
                        <a:rPr lang="ru-RU" sz="1400" dirty="0" smtClean="0">
                          <a:effectLst/>
                        </a:rPr>
                        <a:t>случайно выявленных узлов:</a:t>
                      </a:r>
                      <a:endParaRPr lang="ru-RU" sz="1400" dirty="0">
                        <a:effectLst/>
                      </a:endParaRPr>
                    </a:p>
                    <a:p>
                      <a:pPr marL="742950" lvl="1" indent="-285750"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Солидный узелок&lt; </a:t>
                      </a:r>
                      <a:r>
                        <a:rPr lang="ru-RU" sz="1400" dirty="0">
                          <a:effectLst/>
                        </a:rPr>
                        <a:t>500 мм </a:t>
                      </a:r>
                      <a:r>
                        <a:rPr lang="ru-RU" sz="1400" baseline="30000" dirty="0">
                          <a:effectLst/>
                        </a:rPr>
                        <a:t>3 </a:t>
                      </a:r>
                      <a:r>
                        <a:rPr lang="ru-RU" sz="1400" i="1" dirty="0">
                          <a:effectLst/>
                        </a:rPr>
                        <a:t> и известный VDT&gt; 600 дней</a:t>
                      </a:r>
                      <a:endParaRPr lang="ru-RU" sz="1400" dirty="0">
                        <a:effectLst/>
                      </a:endParaRPr>
                    </a:p>
                    <a:p>
                      <a:pPr fontAlgn="t"/>
                      <a:r>
                        <a:rPr lang="ru-RU" sz="1400" dirty="0" smtClean="0">
                          <a:effectLst/>
                        </a:rPr>
                        <a:t>(альтернативно, </a:t>
                      </a:r>
                      <a:r>
                        <a:rPr lang="ru-RU" sz="1400" dirty="0" smtClean="0">
                          <a:effectLst/>
                        </a:rPr>
                        <a:t>если хирургические</a:t>
                      </a:r>
                      <a:r>
                        <a:rPr lang="ru-RU" sz="1400" baseline="0" dirty="0" smtClean="0">
                          <a:effectLst/>
                        </a:rPr>
                        <a:t> ограничения</a:t>
                      </a:r>
                      <a:r>
                        <a:rPr lang="ru-RU" sz="1400" dirty="0" smtClean="0">
                          <a:effectLst/>
                        </a:rPr>
                        <a:t>, </a:t>
                      </a:r>
                      <a:r>
                        <a:rPr lang="ru-RU" sz="1400" dirty="0" smtClean="0">
                          <a:effectLst/>
                        </a:rPr>
                        <a:t>то стереотаксическая лучевая терапия)</a:t>
                      </a:r>
                      <a:endParaRPr lang="ru-RU" sz="1400" dirty="0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7504" y="1628800"/>
            <a:ext cx="7394881" cy="7200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3363496"/>
            <a:ext cx="7526411" cy="21602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293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92480" cy="1143000"/>
          </a:xfrm>
        </p:spPr>
        <p:txBody>
          <a:bodyPr>
            <a:normAutofit fontScale="90000"/>
          </a:bodyPr>
          <a:lstStyle/>
          <a:p>
            <a:r>
              <a:rPr lang="ru-RU" sz="2700" b="1" i="0" dirty="0" smtClean="0">
                <a:solidFill>
                  <a:srgbClr val="212121"/>
                </a:solidFill>
                <a:effectLst/>
                <a:latin typeface="Roboto"/>
              </a:rPr>
              <a:t>Приоритеты консервативной терапии при ранней и местно-распространенной стадии</a:t>
            </a:r>
            <a:r>
              <a:rPr lang="ru-RU" sz="3600" b="0" i="0" dirty="0" smtClean="0">
                <a:solidFill>
                  <a:srgbClr val="212121"/>
                </a:solidFill>
                <a:effectLst/>
                <a:latin typeface="Roboto"/>
              </a:rPr>
              <a:t/>
            </a:r>
            <a:br>
              <a:rPr lang="ru-RU" sz="3600" b="0" i="0" dirty="0" smtClean="0">
                <a:solidFill>
                  <a:srgbClr val="212121"/>
                </a:solidFill>
                <a:effectLst/>
                <a:latin typeface="Roboto"/>
              </a:rPr>
            </a:b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191149"/>
              </p:ext>
            </p:extLst>
          </p:nvPr>
        </p:nvGraphicFramePr>
        <p:xfrm>
          <a:off x="179512" y="980728"/>
          <a:ext cx="8856984" cy="1310640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Высокий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6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b="1" dirty="0" smtClean="0">
                          <a:effectLst/>
                        </a:rPr>
                        <a:t>Химиолучевая </a:t>
                      </a:r>
                      <a:r>
                        <a:rPr lang="ru-RU" sz="1400" b="1" dirty="0">
                          <a:effectLst/>
                        </a:rPr>
                        <a:t>терапия для </a:t>
                      </a:r>
                      <a:r>
                        <a:rPr lang="ru-RU" sz="1400" b="1" dirty="0" smtClean="0">
                          <a:effectLst/>
                        </a:rPr>
                        <a:t>МРЛ </a:t>
                      </a:r>
                      <a:r>
                        <a:rPr lang="ru-RU" sz="1400" b="1" dirty="0">
                          <a:effectLst/>
                        </a:rPr>
                        <a:t>I / </a:t>
                      </a:r>
                      <a:r>
                        <a:rPr lang="ru-RU" sz="1400" b="1" dirty="0" smtClean="0">
                          <a:effectLst/>
                        </a:rPr>
                        <a:t>II стадии </a:t>
                      </a:r>
                      <a:r>
                        <a:rPr lang="ru-RU" sz="1400" b="1" dirty="0">
                          <a:effectLst/>
                        </a:rPr>
                        <a:t>болезни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Неоадъювантная химиотерапия (с возможностью отсрочки операции на 3 месяца) </a:t>
                      </a:r>
                      <a:r>
                        <a:rPr lang="ru-RU" sz="1400" dirty="0" smtClean="0">
                          <a:effectLst/>
                        </a:rPr>
                        <a:t>при </a:t>
                      </a:r>
                      <a:r>
                        <a:rPr lang="ru-RU" sz="1400" dirty="0">
                          <a:effectLst/>
                        </a:rPr>
                        <a:t>II </a:t>
                      </a:r>
                      <a:r>
                        <a:rPr lang="ru-RU" sz="1400" dirty="0" smtClean="0">
                          <a:effectLst/>
                        </a:rPr>
                        <a:t>стадии</a:t>
                      </a:r>
                      <a:endParaRPr lang="ru-RU" sz="1400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Проведение </a:t>
                      </a:r>
                      <a:r>
                        <a:rPr lang="ru-RU" sz="1400" dirty="0" err="1">
                          <a:effectLst/>
                        </a:rPr>
                        <a:t>адъювантной</a:t>
                      </a:r>
                      <a:r>
                        <a:rPr lang="ru-RU" sz="1400" dirty="0">
                          <a:effectLst/>
                        </a:rPr>
                        <a:t> химиотерапии при заболеваниях T3 / 4 или N2 для молодых (&lt;65 лет) </a:t>
                      </a:r>
                      <a:r>
                        <a:rPr lang="ru-RU" sz="1400" dirty="0" smtClean="0">
                          <a:effectLst/>
                        </a:rPr>
                        <a:t>пациентов</a:t>
                      </a:r>
                      <a:endParaRPr lang="ru-RU" sz="1400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sng" dirty="0">
                          <a:effectLst/>
                        </a:rPr>
                        <a:t>Использование </a:t>
                      </a:r>
                      <a:r>
                        <a:rPr lang="ru-RU" sz="1400" u="sng" dirty="0" smtClean="0">
                          <a:effectLst/>
                        </a:rPr>
                        <a:t>КСФ, </a:t>
                      </a:r>
                      <a:r>
                        <a:rPr lang="ru-RU" sz="1400" u="sng" dirty="0">
                          <a:effectLst/>
                        </a:rPr>
                        <a:t>если риск фебрильной </a:t>
                      </a:r>
                      <a:r>
                        <a:rPr lang="ru-RU" sz="1400" u="sng" dirty="0" err="1">
                          <a:effectLst/>
                        </a:rPr>
                        <a:t>нейтропении</a:t>
                      </a:r>
                      <a:r>
                        <a:rPr lang="ru-RU" sz="1400" u="sng" dirty="0">
                          <a:effectLst/>
                        </a:rPr>
                        <a:t> оценивается как&gt; 10-15%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85960"/>
              </p:ext>
            </p:extLst>
          </p:nvPr>
        </p:nvGraphicFramePr>
        <p:xfrm>
          <a:off x="179512" y="2674461"/>
          <a:ext cx="8856984" cy="1097280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Средний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err="1" smtClean="0">
                          <a:effectLst/>
                        </a:rPr>
                        <a:t>Адъювантная</a:t>
                      </a:r>
                      <a:r>
                        <a:rPr lang="ru-RU" sz="1400" dirty="0" smtClean="0">
                          <a:effectLst/>
                        </a:rPr>
                        <a:t> химиотерапию </a:t>
                      </a:r>
                      <a:r>
                        <a:rPr lang="ru-RU" sz="1400" dirty="0">
                          <a:effectLst/>
                        </a:rPr>
                        <a:t>при заболеваниях T2b-T3N0 или </a:t>
                      </a:r>
                      <a:r>
                        <a:rPr lang="ru-RU" sz="1400" dirty="0" smtClean="0">
                          <a:effectLst/>
                        </a:rPr>
                        <a:t>N1, </a:t>
                      </a:r>
                      <a:r>
                        <a:rPr lang="ru-RU" sz="1400" dirty="0">
                          <a:effectLst/>
                        </a:rPr>
                        <a:t>учитывая клинические особенности и прогноз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sng" dirty="0" smtClean="0">
                          <a:effectLst/>
                        </a:rPr>
                        <a:t>Обследование после </a:t>
                      </a:r>
                      <a:r>
                        <a:rPr lang="ru-RU" sz="1400" u="sng" dirty="0">
                          <a:effectLst/>
                        </a:rPr>
                        <a:t>2 </a:t>
                      </a:r>
                      <a:r>
                        <a:rPr lang="ru-RU" sz="1400" u="sng" dirty="0" smtClean="0">
                          <a:effectLst/>
                        </a:rPr>
                        <a:t>цикла терапии </a:t>
                      </a:r>
                      <a:r>
                        <a:rPr lang="ru-RU" sz="1400" u="sng" dirty="0">
                          <a:effectLst/>
                        </a:rPr>
                        <a:t>должно проводиться только </a:t>
                      </a:r>
                      <a:r>
                        <a:rPr lang="ru-RU" sz="1400" u="sng" dirty="0" smtClean="0">
                          <a:effectLst/>
                        </a:rPr>
                        <a:t>по клиническим показаниям.</a:t>
                      </a:r>
                      <a:endParaRPr lang="ru-RU" sz="1400" u="sng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Анализ </a:t>
                      </a:r>
                      <a:r>
                        <a:rPr lang="ru-RU" sz="1400" dirty="0">
                          <a:effectLst/>
                        </a:rPr>
                        <a:t>крови между </a:t>
                      </a:r>
                      <a:r>
                        <a:rPr lang="ru-RU" sz="1400" dirty="0" smtClean="0">
                          <a:effectLst/>
                        </a:rPr>
                        <a:t>циклами должен </a:t>
                      </a:r>
                      <a:r>
                        <a:rPr lang="ru-RU" sz="1400" dirty="0">
                          <a:effectLst/>
                        </a:rPr>
                        <a:t>проводиться </a:t>
                      </a:r>
                      <a:r>
                        <a:rPr lang="ru-RU" sz="1400" dirty="0" smtClean="0">
                          <a:effectLst/>
                        </a:rPr>
                        <a:t>дома</a:t>
                      </a:r>
                      <a:r>
                        <a:rPr lang="ru-RU" sz="1400" dirty="0">
                          <a:effectLst/>
                        </a:rPr>
                        <a:t>, если это возможно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145848"/>
              </p:ext>
            </p:extLst>
          </p:nvPr>
        </p:nvGraphicFramePr>
        <p:xfrm>
          <a:off x="179512" y="4293096"/>
          <a:ext cx="8856984" cy="1310640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Низкий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b="0" dirty="0">
                          <a:effectLst/>
                        </a:rPr>
                        <a:t>Адъювантная химиотерапия в стадии </a:t>
                      </a:r>
                      <a:r>
                        <a:rPr lang="ru-RU" sz="1400" b="0" dirty="0" smtClean="0">
                          <a:effectLst/>
                        </a:rPr>
                        <a:t>T1A-T2bN0.</a:t>
                      </a:r>
                      <a:r>
                        <a:rPr lang="ru-RU" sz="1400" dirty="0">
                          <a:effectLst/>
                        </a:rPr>
                        <a:t> Риск и потенциальная выгода должны обсуждаться индивидуально с пациентами.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Адъювантная химиотерапия для пациентов со значительными сопутствующими заболеваниями или пожилых пациентов&gt; 70 лет, должна быть обсуждена и </a:t>
                      </a:r>
                      <a:r>
                        <a:rPr lang="ru-RU" sz="1400" dirty="0" smtClean="0">
                          <a:effectLst/>
                        </a:rPr>
                        <a:t>возможно </a:t>
                      </a:r>
                      <a:r>
                        <a:rPr lang="ru-RU" sz="1400" dirty="0">
                          <a:effectLst/>
                        </a:rPr>
                        <a:t>исключена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1772816"/>
            <a:ext cx="8462515" cy="27986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3077131"/>
            <a:ext cx="8712968" cy="27986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653136"/>
            <a:ext cx="8462515" cy="27986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456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070396"/>
              </p:ext>
            </p:extLst>
          </p:nvPr>
        </p:nvGraphicFramePr>
        <p:xfrm>
          <a:off x="179512" y="1124744"/>
          <a:ext cx="8856984" cy="1524000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Высокий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6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b="1" dirty="0" smtClean="0">
                          <a:effectLst/>
                        </a:rPr>
                        <a:t>Химиолучевая </a:t>
                      </a:r>
                      <a:r>
                        <a:rPr lang="ru-RU" sz="1400" b="1" dirty="0">
                          <a:effectLst/>
                        </a:rPr>
                        <a:t>терапия при </a:t>
                      </a:r>
                      <a:r>
                        <a:rPr lang="ru-RU" sz="1400" b="1" dirty="0" smtClean="0">
                          <a:effectLst/>
                        </a:rPr>
                        <a:t>МРЛ III стадии</a:t>
                      </a:r>
                      <a:endParaRPr lang="ru-RU" sz="1400" b="1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b="1" dirty="0" smtClean="0">
                          <a:effectLst/>
                        </a:rPr>
                        <a:t>Одновременная </a:t>
                      </a:r>
                      <a:r>
                        <a:rPr lang="ru-RU" sz="1400" b="1" dirty="0">
                          <a:effectLst/>
                        </a:rPr>
                        <a:t>или последовательная химиолучевая терапия при </a:t>
                      </a:r>
                      <a:r>
                        <a:rPr lang="ru-RU" sz="1400" b="1" dirty="0" smtClean="0">
                          <a:effectLst/>
                        </a:rPr>
                        <a:t>неоперабельной III стадии НМРЛ</a:t>
                      </a:r>
                      <a:endParaRPr lang="ru-RU" sz="1400" b="1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Начало </a:t>
                      </a:r>
                      <a:r>
                        <a:rPr lang="ru-RU" sz="1400" dirty="0" smtClean="0">
                          <a:effectLst/>
                        </a:rPr>
                        <a:t>поддерживающей терапии </a:t>
                      </a:r>
                      <a:r>
                        <a:rPr lang="ru-RU" sz="1400" dirty="0" err="1" smtClean="0">
                          <a:effectLst/>
                        </a:rPr>
                        <a:t>дурвальмабом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(в течение 42 дней)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b="0" dirty="0">
                          <a:effectLst/>
                        </a:rPr>
                        <a:t>Неоадъювантная химиотерапия </a:t>
                      </a:r>
                      <a:r>
                        <a:rPr lang="ru-RU" sz="1400" b="0" dirty="0" smtClean="0">
                          <a:effectLst/>
                        </a:rPr>
                        <a:t>при </a:t>
                      </a:r>
                      <a:r>
                        <a:rPr lang="ru-RU" sz="1400" b="0" dirty="0">
                          <a:effectLst/>
                        </a:rPr>
                        <a:t>III </a:t>
                      </a:r>
                      <a:r>
                        <a:rPr lang="ru-RU" sz="1400" b="0" dirty="0" smtClean="0">
                          <a:effectLst/>
                        </a:rPr>
                        <a:t>стадии</a:t>
                      </a:r>
                      <a:endParaRPr lang="ru-RU" sz="1400" b="0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Использование </a:t>
                      </a:r>
                      <a:r>
                        <a:rPr lang="ru-RU" sz="1400" dirty="0" smtClean="0">
                          <a:effectLst/>
                        </a:rPr>
                        <a:t>КСФ, </a:t>
                      </a:r>
                      <a:r>
                        <a:rPr lang="ru-RU" sz="1400" dirty="0">
                          <a:effectLst/>
                        </a:rPr>
                        <a:t>если риск фебрильной </a:t>
                      </a:r>
                      <a:r>
                        <a:rPr lang="ru-RU" sz="1400" dirty="0" err="1">
                          <a:effectLst/>
                        </a:rPr>
                        <a:t>нейтропении</a:t>
                      </a:r>
                      <a:r>
                        <a:rPr lang="ru-RU" sz="1400" dirty="0">
                          <a:effectLst/>
                        </a:rPr>
                        <a:t> оценивается как&gt; 10-15%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799251"/>
              </p:ext>
            </p:extLst>
          </p:nvPr>
        </p:nvGraphicFramePr>
        <p:xfrm>
          <a:off x="179512" y="2852936"/>
          <a:ext cx="8784976" cy="88392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Средний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none" dirty="0" smtClean="0">
                          <a:effectLst/>
                        </a:rPr>
                        <a:t>Обследование после 2 цикла терапии должно проводиться только по клиническим показаниям.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sng" dirty="0" smtClean="0">
                          <a:effectLst/>
                        </a:rPr>
                        <a:t>Анализ крови между циклами должен проводиться дома, если это возможно</a:t>
                      </a:r>
                      <a:endParaRPr lang="ru-RU" sz="1400" u="sng" dirty="0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465288"/>
              </p:ext>
            </p:extLst>
          </p:nvPr>
        </p:nvGraphicFramePr>
        <p:xfrm>
          <a:off x="179512" y="4149080"/>
          <a:ext cx="8784976" cy="67056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218157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 Низкий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u-RU" sz="1400" dirty="0">
                          <a:effectLst/>
                        </a:rPr>
                        <a:t>-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107504" y="188640"/>
            <a:ext cx="8892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700" b="1" dirty="0" smtClean="0">
                <a:solidFill>
                  <a:srgbClr val="212121"/>
                </a:solidFill>
                <a:latin typeface="Roboto"/>
              </a:rPr>
              <a:t>Приоритеты консервативной терапии при </a:t>
            </a:r>
          </a:p>
          <a:p>
            <a:r>
              <a:rPr lang="ru-RU" sz="2700" b="1" dirty="0" smtClean="0">
                <a:solidFill>
                  <a:srgbClr val="212121"/>
                </a:solidFill>
                <a:latin typeface="Roboto"/>
              </a:rPr>
              <a:t>местно-распространенной стадии</a:t>
            </a:r>
            <a:r>
              <a:rPr lang="ru-RU" sz="3600" dirty="0" smtClean="0">
                <a:solidFill>
                  <a:srgbClr val="212121"/>
                </a:solidFill>
                <a:latin typeface="Roboto"/>
              </a:rPr>
              <a:t/>
            </a:r>
            <a:br>
              <a:rPr lang="ru-RU" sz="3600" dirty="0" smtClean="0">
                <a:solidFill>
                  <a:srgbClr val="212121"/>
                </a:solidFill>
                <a:latin typeface="Roboto"/>
              </a:rPr>
            </a:b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3" y="2141027"/>
            <a:ext cx="3744416" cy="27986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07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01000" cy="922114"/>
          </a:xfrm>
        </p:spPr>
        <p:txBody>
          <a:bodyPr>
            <a:normAutofit fontScale="90000"/>
          </a:bodyPr>
          <a:lstStyle/>
          <a:p>
            <a:r>
              <a:rPr lang="ru-RU" sz="2700" b="1" i="0" dirty="0" smtClean="0">
                <a:solidFill>
                  <a:srgbClr val="212121"/>
                </a:solidFill>
                <a:effectLst/>
                <a:latin typeface="Roboto"/>
              </a:rPr>
              <a:t>Приоритеты для метастатического рака легкого</a:t>
            </a:r>
            <a:r>
              <a:rPr lang="ru-RU" sz="2800" b="0" i="0" dirty="0" smtClean="0">
                <a:solidFill>
                  <a:srgbClr val="212121"/>
                </a:solidFill>
                <a:effectLst/>
                <a:latin typeface="Roboto"/>
              </a:rPr>
              <a:t/>
            </a:r>
            <a:br>
              <a:rPr lang="ru-RU" sz="2800" b="0" i="0" dirty="0" smtClean="0">
                <a:solidFill>
                  <a:srgbClr val="212121"/>
                </a:solidFill>
                <a:effectLst/>
                <a:latin typeface="Roboto"/>
              </a:rPr>
            </a:br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330867"/>
              </p:ext>
            </p:extLst>
          </p:nvPr>
        </p:nvGraphicFramePr>
        <p:xfrm>
          <a:off x="179512" y="764704"/>
          <a:ext cx="8784975" cy="2098280"/>
        </p:xfrm>
        <a:graphic>
          <a:graphicData uri="http://schemas.openxmlformats.org/drawingml/2006/table">
            <a:tbl>
              <a:tblPr/>
              <a:tblGrid>
                <a:gridCol w="8784975"/>
              </a:tblGrid>
              <a:tr h="295263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Высокий приоритет</a:t>
                      </a:r>
                    </a:p>
                  </a:txBody>
                  <a:tcPr marL="76711" marR="76711" marT="38356" marB="3835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64"/>
                    </a:solidFill>
                  </a:tcPr>
                </a:tc>
              </a:tr>
              <a:tr h="1792968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600" b="1" dirty="0">
                          <a:effectLst/>
                        </a:rPr>
                        <a:t>1- </a:t>
                      </a:r>
                      <a:r>
                        <a:rPr lang="ru-RU" sz="1600" b="1" baseline="30000" dirty="0">
                          <a:effectLst/>
                        </a:rPr>
                        <a:t>я</a:t>
                      </a:r>
                      <a:r>
                        <a:rPr lang="ru-RU" sz="1600" b="1" dirty="0">
                          <a:effectLst/>
                        </a:rPr>
                        <a:t> линия лечения, включающая химиотерапию, химиотерапию плюс </a:t>
                      </a:r>
                      <a:r>
                        <a:rPr lang="ru-RU" sz="1600" b="1" dirty="0" smtClean="0">
                          <a:effectLst/>
                        </a:rPr>
                        <a:t>ИТ, ИТ </a:t>
                      </a:r>
                      <a:r>
                        <a:rPr lang="ru-RU" sz="1600" b="1" dirty="0">
                          <a:effectLst/>
                        </a:rPr>
                        <a:t>отдельно или </a:t>
                      </a:r>
                      <a:r>
                        <a:rPr lang="ru-RU" sz="1600" b="1" dirty="0" err="1" smtClean="0">
                          <a:effectLst/>
                        </a:rPr>
                        <a:t>иТК</a:t>
                      </a:r>
                      <a:r>
                        <a:rPr lang="ru-RU" sz="1600" b="1" dirty="0" smtClean="0">
                          <a:effectLst/>
                        </a:rPr>
                        <a:t> 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Начало </a:t>
                      </a:r>
                      <a:r>
                        <a:rPr lang="ru-RU" sz="1400" dirty="0">
                          <a:effectLst/>
                        </a:rPr>
                        <a:t>2- </a:t>
                      </a:r>
                      <a:r>
                        <a:rPr lang="ru-RU" sz="1400" baseline="30000" dirty="0">
                          <a:effectLst/>
                        </a:rPr>
                        <a:t>й</a:t>
                      </a:r>
                      <a:r>
                        <a:rPr lang="ru-RU" sz="1400" dirty="0">
                          <a:effectLst/>
                        </a:rPr>
                        <a:t> линии </a:t>
                      </a:r>
                      <a:r>
                        <a:rPr lang="ru-RU" sz="1400" dirty="0" smtClean="0">
                          <a:effectLst/>
                        </a:rPr>
                        <a:t>химиотерапии </a:t>
                      </a:r>
                      <a:r>
                        <a:rPr lang="ru-RU" sz="1400" dirty="0">
                          <a:effectLst/>
                        </a:rPr>
                        <a:t>или </a:t>
                      </a:r>
                      <a:r>
                        <a:rPr lang="ru-RU" sz="1400" dirty="0" smtClean="0">
                          <a:effectLst/>
                        </a:rPr>
                        <a:t>ИТ или </a:t>
                      </a:r>
                      <a:r>
                        <a:rPr lang="ru-RU" sz="1400" dirty="0" err="1" smtClean="0">
                          <a:effectLst/>
                        </a:rPr>
                        <a:t>иТК</a:t>
                      </a:r>
                      <a:r>
                        <a:rPr lang="ru-RU" sz="1400" dirty="0" smtClean="0">
                          <a:effectLst/>
                        </a:rPr>
                        <a:t>  у </a:t>
                      </a:r>
                      <a:r>
                        <a:rPr lang="ru-RU" sz="1400" dirty="0" err="1" smtClean="0">
                          <a:effectLst/>
                        </a:rPr>
                        <a:t>симптомных</a:t>
                      </a:r>
                      <a:r>
                        <a:rPr lang="ru-RU" sz="1400" dirty="0" smtClean="0">
                          <a:effectLst/>
                        </a:rPr>
                        <a:t> пациентов </a:t>
                      </a:r>
                      <a:endParaRPr lang="ru-RU" sz="1400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sng" dirty="0" smtClean="0">
                          <a:effectLst/>
                        </a:rPr>
                        <a:t>Следует </a:t>
                      </a:r>
                      <a:r>
                        <a:rPr lang="ru-RU" sz="1400" u="sng" dirty="0">
                          <a:effectLst/>
                        </a:rPr>
                        <a:t>использовать </a:t>
                      </a:r>
                      <a:r>
                        <a:rPr lang="ru-RU" sz="1400" u="sng" dirty="0" smtClean="0">
                          <a:effectLst/>
                        </a:rPr>
                        <a:t>КСФ, </a:t>
                      </a:r>
                      <a:r>
                        <a:rPr lang="ru-RU" sz="1400" u="sng" dirty="0">
                          <a:effectLst/>
                        </a:rPr>
                        <a:t>если, несмотря на изменение оптимальной дозы, риск фебрильной </a:t>
                      </a:r>
                      <a:r>
                        <a:rPr lang="ru-RU" sz="1400" u="sng" dirty="0" err="1">
                          <a:effectLst/>
                        </a:rPr>
                        <a:t>нейтропении</a:t>
                      </a:r>
                      <a:r>
                        <a:rPr lang="ru-RU" sz="1400" u="sng" dirty="0">
                          <a:effectLst/>
                        </a:rPr>
                        <a:t> составляет&gt; 10%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Запланированные циклы анти-PD- (L) 1 могут быть изменены / отсрочены для сокращения клинических посещений (например, с использованием 4-недельного или 6-недельного дозирования вместо 2- или 3-недельного для выбранных </a:t>
                      </a:r>
                      <a:r>
                        <a:rPr lang="ru-RU" sz="1400" dirty="0" smtClean="0">
                          <a:effectLst/>
                        </a:rPr>
                        <a:t>препаратов </a:t>
                      </a:r>
                      <a:r>
                        <a:rPr lang="ru-RU" sz="1400" dirty="0">
                          <a:effectLst/>
                        </a:rPr>
                        <a:t>(где это разрешено </a:t>
                      </a:r>
                      <a:r>
                        <a:rPr lang="ru-RU" sz="1400" dirty="0" smtClean="0">
                          <a:effectLst/>
                        </a:rPr>
                        <a:t>Регуляторными органами)</a:t>
                      </a:r>
                      <a:endParaRPr lang="ru-RU" sz="1400" dirty="0">
                        <a:effectLst/>
                      </a:endParaRPr>
                    </a:p>
                  </a:txBody>
                  <a:tcPr marL="76711" marR="76711" marT="38356" marB="38356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067195"/>
              </p:ext>
            </p:extLst>
          </p:nvPr>
        </p:nvGraphicFramePr>
        <p:xfrm>
          <a:off x="251520" y="2890302"/>
          <a:ext cx="8712968" cy="2266890"/>
        </p:xfrm>
        <a:graphic>
          <a:graphicData uri="http://schemas.openxmlformats.org/drawingml/2006/table">
            <a:tbl>
              <a:tblPr/>
              <a:tblGrid>
                <a:gridCol w="8712968"/>
              </a:tblGrid>
              <a:tr h="25819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Средний приоритет</a:t>
                      </a:r>
                    </a:p>
                  </a:txBody>
                  <a:tcPr marL="90519" marR="90519" marT="45260" marB="4526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19020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Начало 2- </a:t>
                      </a:r>
                      <a:r>
                        <a:rPr lang="ru-RU" sz="1400" baseline="30000" dirty="0" smtClean="0">
                          <a:effectLst/>
                        </a:rPr>
                        <a:t>й</a:t>
                      </a:r>
                      <a:r>
                        <a:rPr lang="ru-RU" sz="1400" dirty="0" smtClean="0">
                          <a:effectLst/>
                        </a:rPr>
                        <a:t> линии химиотерапии или ИТ или </a:t>
                      </a:r>
                      <a:r>
                        <a:rPr lang="ru-RU" sz="1400" dirty="0" err="1" smtClean="0">
                          <a:effectLst/>
                        </a:rPr>
                        <a:t>иТК</a:t>
                      </a:r>
                      <a:r>
                        <a:rPr lang="ru-RU" sz="1400" dirty="0" smtClean="0">
                          <a:effectLst/>
                        </a:rPr>
                        <a:t>  у бессимптомных пациентов при отсутствии угрожающего состояния (объем / местоположение)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Приоритетно, </a:t>
                      </a:r>
                      <a:r>
                        <a:rPr lang="ru-RU" sz="1400" dirty="0">
                          <a:effectLst/>
                        </a:rPr>
                        <a:t>пероральное химиотерапевтическое лечение вместо внутривенного (</a:t>
                      </a:r>
                      <a:r>
                        <a:rPr lang="ru-RU" sz="1400" dirty="0" err="1">
                          <a:effectLst/>
                        </a:rPr>
                        <a:t>этопозид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винорелбин</a:t>
                      </a:r>
                      <a:r>
                        <a:rPr lang="ru-RU" sz="1400" dirty="0">
                          <a:effectLst/>
                        </a:rPr>
                        <a:t>) </a:t>
                      </a:r>
                      <a:endParaRPr lang="ru-RU" sz="1400" dirty="0" smtClean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Обследование после 2 цикла терапии должно проводиться только по клиническим показаниям.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Анализ крови между циклами должен проводиться дома, если это возможно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sng" dirty="0" smtClean="0">
                          <a:effectLst/>
                        </a:rPr>
                        <a:t>Для </a:t>
                      </a:r>
                      <a:r>
                        <a:rPr lang="ru-RU" sz="1400" u="sng" dirty="0">
                          <a:effectLst/>
                        </a:rPr>
                        <a:t>пациентов, продолжающих </a:t>
                      </a:r>
                      <a:r>
                        <a:rPr lang="ru-RU" sz="1400" u="sng" dirty="0" smtClean="0">
                          <a:effectLst/>
                        </a:rPr>
                        <a:t>ИТ </a:t>
                      </a:r>
                      <a:r>
                        <a:rPr lang="ru-RU" sz="1400" u="sng" dirty="0">
                          <a:effectLst/>
                        </a:rPr>
                        <a:t>более 12/18 месяцев, </a:t>
                      </a:r>
                      <a:r>
                        <a:rPr lang="ru-RU" sz="1400" u="sng" dirty="0" smtClean="0">
                          <a:effectLst/>
                        </a:rPr>
                        <a:t>возможно увеличение интервала между циклами или </a:t>
                      </a:r>
                      <a:r>
                        <a:rPr lang="ru-RU" sz="1400" u="sng" dirty="0">
                          <a:effectLst/>
                        </a:rPr>
                        <a:t>пропуск какого-либо запланированного цикла </a:t>
                      </a:r>
                      <a:r>
                        <a:rPr lang="ru-RU" sz="1400" u="sng" dirty="0" smtClean="0">
                          <a:effectLst/>
                        </a:rPr>
                        <a:t> </a:t>
                      </a:r>
                      <a:endParaRPr lang="ru-RU" sz="1400" u="sng" dirty="0">
                        <a:effectLst/>
                      </a:endParaRPr>
                    </a:p>
                  </a:txBody>
                  <a:tcPr marL="90519" marR="90519" marT="45260" marB="4526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937183"/>
              </p:ext>
            </p:extLst>
          </p:nvPr>
        </p:nvGraphicFramePr>
        <p:xfrm>
          <a:off x="251520" y="4941168"/>
          <a:ext cx="8784976" cy="1852882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313078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 Низкий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487122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Для </a:t>
                      </a:r>
                      <a:r>
                        <a:rPr lang="ru-RU" sz="1400" dirty="0">
                          <a:effectLst/>
                        </a:rPr>
                        <a:t>пациентов, у которых </a:t>
                      </a:r>
                      <a:r>
                        <a:rPr lang="ru-RU" sz="1400" dirty="0" smtClean="0">
                          <a:effectLst/>
                        </a:rPr>
                        <a:t>ИТ прерывалась </a:t>
                      </a:r>
                      <a:r>
                        <a:rPr lang="ru-RU" sz="1400" dirty="0">
                          <a:effectLst/>
                        </a:rPr>
                        <a:t>из-за токсичности, </a:t>
                      </a:r>
                      <a:r>
                        <a:rPr lang="ru-RU" sz="1400" dirty="0" smtClean="0">
                          <a:effectLst/>
                        </a:rPr>
                        <a:t>возобновление, при купировании НЯ, </a:t>
                      </a:r>
                      <a:r>
                        <a:rPr lang="ru-RU" sz="1400" dirty="0">
                          <a:effectLst/>
                        </a:rPr>
                        <a:t>может быть </a:t>
                      </a:r>
                      <a:r>
                        <a:rPr lang="ru-RU" sz="1400" dirty="0" smtClean="0">
                          <a:effectLst/>
                        </a:rPr>
                        <a:t>отложено </a:t>
                      </a:r>
                      <a:r>
                        <a:rPr lang="ru-RU" sz="1400" dirty="0">
                          <a:effectLst/>
                        </a:rPr>
                        <a:t>при отсутствии прогрессирования заболевания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sng" dirty="0" smtClean="0">
                          <a:effectLst/>
                        </a:rPr>
                        <a:t>Отложить </a:t>
                      </a:r>
                      <a:r>
                        <a:rPr lang="ru-RU" sz="1400" u="sng" dirty="0" err="1">
                          <a:effectLst/>
                        </a:rPr>
                        <a:t>антирезорбтивную</a:t>
                      </a:r>
                      <a:r>
                        <a:rPr lang="ru-RU" sz="1400" u="sng" dirty="0">
                          <a:effectLst/>
                        </a:rPr>
                        <a:t> терапию (</a:t>
                      </a:r>
                      <a:r>
                        <a:rPr lang="ru-RU" sz="1400" u="sng" dirty="0" err="1">
                          <a:effectLst/>
                        </a:rPr>
                        <a:t>золедроновая</a:t>
                      </a:r>
                      <a:r>
                        <a:rPr lang="ru-RU" sz="1400" u="sng" dirty="0">
                          <a:effectLst/>
                        </a:rPr>
                        <a:t> кислота, </a:t>
                      </a:r>
                      <a:r>
                        <a:rPr lang="ru-RU" sz="1400" u="sng" dirty="0" err="1">
                          <a:effectLst/>
                        </a:rPr>
                        <a:t>деносумаб</a:t>
                      </a:r>
                      <a:r>
                        <a:rPr lang="ru-RU" sz="1400" u="sng" dirty="0">
                          <a:effectLst/>
                        </a:rPr>
                        <a:t>), </a:t>
                      </a:r>
                      <a:r>
                        <a:rPr lang="ru-RU" sz="1400" u="sng" dirty="0" smtClean="0">
                          <a:effectLst/>
                        </a:rPr>
                        <a:t>если </a:t>
                      </a:r>
                      <a:r>
                        <a:rPr lang="ru-RU" sz="1400" u="sng" dirty="0">
                          <a:effectLst/>
                        </a:rPr>
                        <a:t>не нужна срочно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1906" y="3304310"/>
            <a:ext cx="8462515" cy="48473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348939"/>
            <a:ext cx="8462515" cy="27986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86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4" y="130622"/>
            <a:ext cx="8507288" cy="49006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Лучевая терапия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955762"/>
              </p:ext>
            </p:extLst>
          </p:nvPr>
        </p:nvGraphicFramePr>
        <p:xfrm>
          <a:off x="179512" y="764704"/>
          <a:ext cx="8856984" cy="1524000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Высокий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6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>
                          <a:effectLst/>
                        </a:rPr>
                        <a:t>Лучевая терапия при неоперабельном раке II-III стадии с противопоказаниями к химиотерапии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b="1" dirty="0" smtClean="0">
                          <a:effectLst/>
                        </a:rPr>
                        <a:t>Одновременная </a:t>
                      </a:r>
                      <a:r>
                        <a:rPr lang="ru-RU" sz="1400" b="1" dirty="0">
                          <a:effectLst/>
                        </a:rPr>
                        <a:t>или последовательная химиолучевая терапия при неоперабельной </a:t>
                      </a:r>
                      <a:r>
                        <a:rPr lang="en-US" sz="1400" b="1" dirty="0" smtClean="0">
                          <a:effectLst/>
                        </a:rPr>
                        <a:t>III</a:t>
                      </a:r>
                      <a:r>
                        <a:rPr lang="ru-RU" sz="1400" b="1" dirty="0" smtClean="0">
                          <a:effectLst/>
                        </a:rPr>
                        <a:t> стадии НМРЛ</a:t>
                      </a:r>
                      <a:endParaRPr lang="ru-RU" sz="1400" b="1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b="1" dirty="0" smtClean="0">
                          <a:effectLst/>
                        </a:rPr>
                        <a:t>Одновременная </a:t>
                      </a:r>
                      <a:r>
                        <a:rPr lang="ru-RU" sz="1400" b="1" dirty="0">
                          <a:effectLst/>
                        </a:rPr>
                        <a:t>или последовательная химиолучевая терапия </a:t>
                      </a:r>
                      <a:r>
                        <a:rPr lang="ru-RU" sz="1400" b="1" dirty="0" smtClean="0">
                          <a:effectLst/>
                        </a:rPr>
                        <a:t>при локализованном</a:t>
                      </a:r>
                      <a:r>
                        <a:rPr lang="ru-RU" sz="1400" b="1" baseline="0" dirty="0" smtClean="0">
                          <a:effectLst/>
                        </a:rPr>
                        <a:t> МРЛ</a:t>
                      </a:r>
                      <a:endParaRPr lang="ru-RU" sz="1400" b="1" dirty="0">
                        <a:effectLst/>
                      </a:endParaRP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sng" dirty="0" smtClean="0">
                          <a:effectLst/>
                        </a:rPr>
                        <a:t>Синдром сдавления </a:t>
                      </a:r>
                      <a:r>
                        <a:rPr lang="ru-RU" sz="1400" u="sng" dirty="0">
                          <a:effectLst/>
                        </a:rPr>
                        <a:t>верхней полой вены, </a:t>
                      </a:r>
                      <a:r>
                        <a:rPr lang="ru-RU" sz="1400" u="sng" dirty="0" smtClean="0">
                          <a:effectLst/>
                        </a:rPr>
                        <a:t>значимое </a:t>
                      </a:r>
                      <a:r>
                        <a:rPr lang="ru-RU" sz="1400" u="sng" dirty="0">
                          <a:effectLst/>
                        </a:rPr>
                        <a:t>кровохарканье, сдавление спинного мозга, </a:t>
                      </a:r>
                      <a:r>
                        <a:rPr lang="ru-RU" sz="1400" u="sng" dirty="0" smtClean="0">
                          <a:effectLst/>
                        </a:rPr>
                        <a:t>выраженный болевой синдром </a:t>
                      </a:r>
                      <a:r>
                        <a:rPr lang="ru-RU" sz="1400" u="sng" dirty="0">
                          <a:effectLst/>
                        </a:rPr>
                        <a:t>в костях или </a:t>
                      </a:r>
                      <a:r>
                        <a:rPr lang="ru-RU" sz="1400" u="sng" dirty="0" smtClean="0">
                          <a:effectLst/>
                        </a:rPr>
                        <a:t>угрожающее </a:t>
                      </a:r>
                      <a:r>
                        <a:rPr lang="ru-RU" sz="1400" u="sng" dirty="0">
                          <a:effectLst/>
                        </a:rPr>
                        <a:t>жизни состояние, поддающееся паллиативной лучевой терапии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521769"/>
              </p:ext>
            </p:extLst>
          </p:nvPr>
        </p:nvGraphicFramePr>
        <p:xfrm>
          <a:off x="179512" y="2780928"/>
          <a:ext cx="8856984" cy="1310640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Средний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/>
                        <a:t>стереотаксическая радиотерапия 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для рака I стадии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Для </a:t>
                      </a:r>
                      <a:r>
                        <a:rPr lang="ru-RU" sz="1400" b="0" i="1" dirty="0" smtClean="0">
                          <a:effectLst/>
                        </a:rPr>
                        <a:t>резекции R1 </a:t>
                      </a:r>
                      <a:r>
                        <a:rPr lang="ru-RU" sz="1400" dirty="0" err="1" smtClean="0">
                          <a:effectLst/>
                        </a:rPr>
                        <a:t>адъювантная</a:t>
                      </a:r>
                      <a:r>
                        <a:rPr lang="ru-RU" sz="1400" baseline="0" dirty="0" smtClean="0">
                          <a:effectLst/>
                        </a:rPr>
                        <a:t> лучевая терапия, </a:t>
                      </a:r>
                      <a:r>
                        <a:rPr lang="ru-RU" sz="1400" dirty="0" smtClean="0">
                          <a:effectLst/>
                        </a:rPr>
                        <a:t>может быть</a:t>
                      </a:r>
                      <a:r>
                        <a:rPr lang="ru-RU" sz="1400" baseline="0" dirty="0" smtClean="0">
                          <a:effectLst/>
                        </a:rPr>
                        <a:t> проведена</a:t>
                      </a:r>
                      <a:r>
                        <a:rPr lang="ru-RU" sz="1400" dirty="0" smtClean="0">
                          <a:effectLst/>
                        </a:rPr>
                        <a:t>  после </a:t>
                      </a:r>
                      <a:r>
                        <a:rPr lang="ru-RU" sz="1400" dirty="0" err="1">
                          <a:effectLst/>
                        </a:rPr>
                        <a:t>адъювантной</a:t>
                      </a:r>
                      <a:r>
                        <a:rPr lang="ru-RU" sz="1400" dirty="0">
                          <a:effectLst/>
                        </a:rPr>
                        <a:t> химиотерапии или с задержкой до 3 месяцев после операции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Профилактическое облучение головного мозга при локализованном МРЛ </a:t>
                      </a:r>
                      <a:r>
                        <a:rPr lang="ru-RU" sz="1400" dirty="0">
                          <a:effectLst/>
                        </a:rPr>
                        <a:t>после химиотерапии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879310"/>
              </p:ext>
            </p:extLst>
          </p:nvPr>
        </p:nvGraphicFramePr>
        <p:xfrm>
          <a:off x="179512" y="4509120"/>
          <a:ext cx="8856984" cy="1950720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>
                          <a:solidFill>
                            <a:srgbClr val="FFFFFF"/>
                          </a:solidFill>
                          <a:effectLst/>
                          <a:latin typeface="HelveticaSTD"/>
                        </a:rPr>
                        <a:t> Низкий приоритет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ru-RU" sz="1400" dirty="0" err="1" smtClean="0">
                          <a:effectLst/>
                        </a:rPr>
                        <a:t>Адъювантная</a:t>
                      </a:r>
                      <a:r>
                        <a:rPr lang="ru-RU" sz="1400" dirty="0" smtClean="0">
                          <a:effectLst/>
                        </a:rPr>
                        <a:t> лучевая терапия </a:t>
                      </a:r>
                      <a:r>
                        <a:rPr lang="ru-RU" sz="1400" dirty="0">
                          <a:effectLst/>
                        </a:rPr>
                        <a:t>N2 </a:t>
                      </a:r>
                      <a:r>
                        <a:rPr lang="ru-RU" sz="1400" i="1" dirty="0" smtClean="0">
                          <a:effectLst/>
                        </a:rPr>
                        <a:t>для резекции R0</a:t>
                      </a:r>
                      <a:r>
                        <a:rPr lang="ru-RU" sz="1400" dirty="0" smtClean="0">
                          <a:effectLst/>
                        </a:rPr>
                        <a:t>, </a:t>
                      </a:r>
                      <a:r>
                        <a:rPr lang="ru-RU" sz="1400" dirty="0" smtClean="0">
                          <a:effectLst/>
                        </a:rPr>
                        <a:t>может быть</a:t>
                      </a:r>
                      <a:r>
                        <a:rPr lang="ru-RU" sz="1400" baseline="0" dirty="0" smtClean="0">
                          <a:effectLst/>
                        </a:rPr>
                        <a:t> проведена</a:t>
                      </a:r>
                      <a:r>
                        <a:rPr lang="ru-RU" sz="1400" dirty="0" smtClean="0">
                          <a:effectLst/>
                        </a:rPr>
                        <a:t>  после </a:t>
                      </a:r>
                      <a:r>
                        <a:rPr lang="ru-RU" sz="1400" dirty="0" err="1" smtClean="0">
                          <a:effectLst/>
                        </a:rPr>
                        <a:t>адъювантной</a:t>
                      </a:r>
                      <a:r>
                        <a:rPr lang="ru-RU" sz="1400" dirty="0" smtClean="0">
                          <a:effectLst/>
                        </a:rPr>
                        <a:t> химиотерапии или с задержкой до 3 месяцев после операции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dirty="0" smtClean="0">
                          <a:effectLst/>
                        </a:rPr>
                        <a:t>Профилактическое облучение головного мозга при распространенном МРЛ </a:t>
                      </a:r>
                      <a:r>
                        <a:rPr lang="ru-RU" sz="1400" dirty="0">
                          <a:effectLst/>
                        </a:rPr>
                        <a:t>после химиотерапии может быть </a:t>
                      </a:r>
                      <a:r>
                        <a:rPr lang="ru-RU" sz="1400" dirty="0" smtClean="0">
                          <a:effectLst/>
                        </a:rPr>
                        <a:t>заменено </a:t>
                      </a:r>
                      <a:r>
                        <a:rPr lang="ru-RU" sz="1400" dirty="0">
                          <a:effectLst/>
                        </a:rPr>
                        <a:t>МРТ-активным наблюдением</a:t>
                      </a:r>
                    </a:p>
                    <a:p>
                      <a:pPr fontAlgn="t">
                        <a:buFont typeface="Arial"/>
                        <a:buChar char="•"/>
                      </a:pPr>
                      <a:r>
                        <a:rPr lang="ru-RU" sz="1400" u="sng" dirty="0" err="1" smtClean="0">
                          <a:effectLst/>
                        </a:rPr>
                        <a:t>Малосимптомные</a:t>
                      </a:r>
                      <a:r>
                        <a:rPr lang="ru-RU" sz="1400" u="sng" dirty="0" smtClean="0">
                          <a:effectLst/>
                        </a:rPr>
                        <a:t> </a:t>
                      </a:r>
                      <a:r>
                        <a:rPr lang="ru-RU" sz="1400" u="sng" dirty="0">
                          <a:effectLst/>
                        </a:rPr>
                        <a:t>состояния, такие как легкая боль в костях или в груди, должны рассматриваться как </a:t>
                      </a:r>
                      <a:r>
                        <a:rPr lang="ru-RU" sz="1400" u="sng" dirty="0" smtClean="0">
                          <a:effectLst/>
                        </a:rPr>
                        <a:t>показание к усилению обезболивающей</a:t>
                      </a:r>
                      <a:r>
                        <a:rPr lang="ru-RU" sz="1400" u="sng" baseline="0" dirty="0" smtClean="0">
                          <a:effectLst/>
                        </a:rPr>
                        <a:t> лекарственной терапии</a:t>
                      </a:r>
                      <a:r>
                        <a:rPr lang="ru-RU" sz="1400" u="sng" dirty="0" smtClean="0">
                          <a:effectLst/>
                        </a:rPr>
                        <a:t>, </a:t>
                      </a:r>
                      <a:r>
                        <a:rPr lang="ru-RU" sz="1400" u="sng" dirty="0">
                          <a:effectLst/>
                        </a:rPr>
                        <a:t>а использование паллиативной лучевой терапии должно быть индивидуальным в зависимости </a:t>
                      </a:r>
                      <a:r>
                        <a:rPr lang="ru-RU" sz="1400" u="sng" dirty="0" smtClean="0">
                          <a:effectLst/>
                        </a:rPr>
                        <a:t>от </a:t>
                      </a:r>
                      <a:r>
                        <a:rPr lang="ru-RU" sz="1400" u="sng" dirty="0">
                          <a:effectLst/>
                        </a:rPr>
                        <a:t>соотношения польза / риск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BEB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3436248"/>
            <a:ext cx="8750547" cy="42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941168"/>
            <a:ext cx="8462515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9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841</Words>
  <Application>Microsoft Office PowerPoint</Application>
  <PresentationFormat>Экран (4:3)</PresentationFormat>
  <Paragraphs>126</Paragraphs>
  <Slides>11</Slides>
  <Notes>1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HelveticaSTD</vt:lpstr>
      <vt:lpstr>Roboto</vt:lpstr>
      <vt:lpstr>Тема Office</vt:lpstr>
      <vt:lpstr>РЕКОМЕНДАЦИИ ПО ДИАГНОСТИКЕ И ЛЕЧЕНИЮ  РАКа ЛЕГКОГО В ЭПОХУ COVID-19 </vt:lpstr>
      <vt:lpstr>Приоритеты амбулаторного посещения </vt:lpstr>
      <vt:lpstr>Приоритеты для КТ и миниинвазивных манипуляций </vt:lpstr>
      <vt:lpstr>Презентация PowerPoint</vt:lpstr>
      <vt:lpstr>Приоритеты для хирургии </vt:lpstr>
      <vt:lpstr>Приоритеты консервативной терапии при ранней и местно-распространенной стадии </vt:lpstr>
      <vt:lpstr>Презентация PowerPoint</vt:lpstr>
      <vt:lpstr>Приоритеты для метастатического рака легкого </vt:lpstr>
      <vt:lpstr>Лучевая терапия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Приоритеты амбулаторного посещения</dc:title>
  <dc:creator>Масленникова Ирина Владимировна</dc:creator>
  <cp:lastModifiedBy>Константин Лактионов</cp:lastModifiedBy>
  <cp:revision>31</cp:revision>
  <dcterms:created xsi:type="dcterms:W3CDTF">2020-05-25T07:59:38Z</dcterms:created>
  <dcterms:modified xsi:type="dcterms:W3CDTF">2020-05-27T10:50:05Z</dcterms:modified>
</cp:coreProperties>
</file>